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5" r:id="rId9"/>
    <p:sldId id="263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14908F-000D-432D-9277-D469405C0589}" v="150" dt="2023-02-21T22:34:05.1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4660"/>
  </p:normalViewPr>
  <p:slideViewPr>
    <p:cSldViewPr snapToGrid="0">
      <p:cViewPr varScale="1">
        <p:scale>
          <a:sx n="70" d="100"/>
          <a:sy n="70" d="100"/>
        </p:scale>
        <p:origin x="57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0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94C0B0-73EC-4827-8F03-5C7D886F5122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82969-2B7D-4261-94DC-3DFE4E49F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74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616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61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George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051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George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9930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076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580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5415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George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76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Eric/ George (George Explains Loss Function For GAN)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40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Eric/Arun Eric (Leaderboard and score) Arun (Metrics again)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9168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246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6405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Arun</a:t>
            </a:r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82969-2B7D-4261-94DC-3DFE4E49FCC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28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273D2-D71E-2AFE-2496-1ED7FF61A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8579D3-A73C-EA75-096D-FFB6790CF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FBE24-0073-4470-F83D-25B9BFE74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8170E-14CD-53F3-0921-F88D539D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E6B02-3406-C2D3-428A-827400146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34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D55E-C5DA-3147-6965-B2B9F423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E12A84-4499-954F-A98F-3020BBBE3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739F4-39A3-8D04-F05B-F5AD712E8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34669-01DD-0A74-18EF-B536C1882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B4CE2-6071-4137-C2DA-91F44139A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567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48B505-E650-7FF7-9483-AD5DD8B5C0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6FFA1-7637-A3B9-C8B9-287FE5C7F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086F4-C709-F9E3-6A6E-7DC11B0CA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D5087-7398-B807-9F8D-7DDF72DA1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27F0B-3196-FB9E-89A0-1EE6BA59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3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18189-7747-AFD5-9DC8-2438A8895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F65B0-66A1-343C-D2EF-614C19DC3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476A5-5798-ABE3-6999-D7EF13DF5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C6068-319A-E07C-033D-14B4D1BF1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E8CE9-1D65-10C1-D4A1-6E7D6465D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841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5308-DE2E-DAEB-DCFC-CF9DFEE14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C63FC-FC8E-D4E8-DA02-CF9FC0B98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CC7FE-4CB1-8138-C44B-DD1EB7A17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B8161-36FD-EC9E-638C-84B946ADF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45A6C-FB59-32C8-9EF9-0C207BF26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64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E444A-336D-3473-F57C-93C506EFD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D190B-6957-A13E-96BD-D5453E965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A4321F-0398-7C6F-8863-01C1CF83C1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F7B8A4-AD8D-73D0-2062-41A2E7ED5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6B108A-2119-D8FE-75F2-C99491BBE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8A6830-FF10-49EB-7F33-AA0EC766C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379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3D966-89D2-E48F-D084-DE7B6216D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B1D44B-156A-FED5-A1B8-796F889B8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1AA8AC-1209-5EE7-B3C9-EBD195EA7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ABE22A-BBAE-F296-D034-323DF5F8C3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4A4BDB-8B8A-3078-C386-597CABBA11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CADEB0-E279-6FE3-BA80-A0B2C59D4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028FD7-F227-3AFF-5ECA-5C4337BEE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59E9E4-FB4E-9DA0-5B01-BC7E978BC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52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E2A8F-CB7D-7C24-8C98-8D53FDA5C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28713-63F5-FD2B-7E0C-593E5C7C5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23EBC4-0E60-2320-FA27-F9105C073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9F61ED-734F-4584-07A1-291C4015B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334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517646-711B-46D6-095D-E0AE8AD31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915680-33AC-8A52-DED4-711B15C8F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9FA20-7C6E-DA10-A027-282111F9D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28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AE275-B72A-AF56-70A6-FAE5711E8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52845-38A3-8802-8F1C-F88C338AF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D52D8A-42EC-09C8-A314-58090CA0FC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20D3B-9F23-E2ED-9DC3-3F9F8CB92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64B24-91D0-A987-3735-FFD16FEE7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DEC43-9C33-437A-1903-2E30D825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71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1ACA8-A06F-3D97-55D7-EDD826076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503AAB-66B7-C3E4-C497-8B9C3C521C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484C50-D6A0-7B25-7C9D-9C2CCDF9B1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6DF558-3C58-6144-5736-FEBEFDF7F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466182-68B3-4BB7-74E3-94378B783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AF8BE-6F2B-8DAB-6C80-FBD2E8515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48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0000"/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8F8981-E1D9-C5B9-B026-7E107E951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05B6E-AF17-161D-9D61-4342D1B9F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4EF26-A505-A22F-CEE5-4D679DD207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62EBD0-3239-43B8-A4F4-F0E323F23D1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9C29A-0711-CC03-6A40-A9B1B708D1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2B65F-7D72-9307-5627-BAFCBF0ED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E2E47-8388-4526-8795-7BF40E2A2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61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openxmlformats.org/officeDocument/2006/relationships/image" Target="../media/image20.jp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10" Type="http://schemas.openxmlformats.org/officeDocument/2006/relationships/image" Target="../media/image27.jpg"/><Relationship Id="rId4" Type="http://schemas.openxmlformats.org/officeDocument/2006/relationships/image" Target="../media/image21.jpg"/><Relationship Id="rId9" Type="http://schemas.openxmlformats.org/officeDocument/2006/relationships/image" Target="../media/image2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upload.wikimedia.org/wikipedia/commons/a/af/Northeaster_by_Winslow_Homer_1895.jpg" TargetMode="External"/><Relationship Id="rId3" Type="http://schemas.openxmlformats.org/officeDocument/2006/relationships/hyperlink" Target="https://www.kaggle.com/competitions/gan-getting-started" TargetMode="External"/><Relationship Id="rId7" Type="http://schemas.openxmlformats.org/officeDocument/2006/relationships/hyperlink" Target="https://www.thoughtco.com/greatest-paintings-by-van-gogh-4154730" TargetMode="External"/><Relationship Id="rId12" Type="http://schemas.openxmlformats.org/officeDocument/2006/relationships/hyperlink" Target="https://towardsdatascience.com/art-of-generative-adversarial-networks-gan-62e96a21bc35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etwallpapers.com/collection/time-wallpaper" TargetMode="External"/><Relationship Id="rId11" Type="http://schemas.openxmlformats.org/officeDocument/2006/relationships/hyperlink" Target="https://en.wikipedia.org/wiki/Fr%C3%A9chet_inception_distance" TargetMode="External"/><Relationship Id="rId5" Type="http://schemas.openxmlformats.org/officeDocument/2006/relationships/hyperlink" Target="https://petapixel.com/2017/04/03/ai-can-convert-paintings-photos-summer-winter/" TargetMode="External"/><Relationship Id="rId10" Type="http://schemas.openxmlformats.org/officeDocument/2006/relationships/hyperlink" Target="https://media.nga.gov/iiif/5dd2009f-7782-43d8-9892-be5733d8f43b/full/!740,560/0/default.jpg" TargetMode="External"/><Relationship Id="rId4" Type="http://schemas.openxmlformats.org/officeDocument/2006/relationships/hyperlink" Target="https://www.haikutechcenter.com/2020/11/cyclegan-gan-architecture-for-learning.html" TargetMode="External"/><Relationship Id="rId9" Type="http://schemas.openxmlformats.org/officeDocument/2006/relationships/hyperlink" Target="https://static01.nyt.com/images/2019/03/27/arts/26VANGOGH-BRITAIN-1/merlin_152403333_3552f80f-9675-4951-bc32-0b8cbdbfa090-superJumbo.jp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10" Type="http://schemas.openxmlformats.org/officeDocument/2006/relationships/image" Target="../media/image19.jpg"/><Relationship Id="rId4" Type="http://schemas.openxmlformats.org/officeDocument/2006/relationships/image" Target="../media/image13.jpg"/><Relationship Id="rId9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ext, different, colorful, painting&#10;&#10;Description automatically generated">
            <a:extLst>
              <a:ext uri="{FF2B5EF4-FFF2-40B4-BE49-F238E27FC236}">
                <a16:creationId xmlns:a16="http://schemas.microsoft.com/office/drawing/2014/main" id="{FB7F30FE-F2C9-4544-B0BA-295DF753D3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55" b="2139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7" name="Rectangle 1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D20EBA-35CB-6498-1871-FB537FC3D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4487687"/>
            <a:ext cx="10058400" cy="1559454"/>
          </a:xfrm>
          <a:solidFill>
            <a:schemeClr val="bg1">
              <a:alpha val="3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88900"/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latin typeface="Lucida Calligraphy" panose="03010101010101010101" pitchFamily="66" charset="0"/>
                <a:cs typeface="Forte Forward" panose="020B0604020202020204" pitchFamily="2" charset="0"/>
              </a:rPr>
              <a:t>Artificially Creative</a:t>
            </a:r>
            <a:br>
              <a:rPr lang="en-US" sz="5200" dirty="0">
                <a:solidFill>
                  <a:srgbClr val="FFFFFF"/>
                </a:solidFill>
                <a:latin typeface="Lucida Calligraphy" panose="03010101010101010101" pitchFamily="66" charset="0"/>
                <a:cs typeface="Forte Forward" panose="020B0604020202020204" pitchFamily="2" charset="0"/>
              </a:rPr>
            </a:br>
            <a:r>
              <a:rPr lang="en-US" sz="4400" b="1" dirty="0">
                <a:solidFill>
                  <a:srgbClr val="FFFFFF"/>
                </a:solidFill>
                <a:latin typeface="Lucida Calligraphy" panose="03010101010101010101" pitchFamily="66" charset="0"/>
                <a:cs typeface="Forte Forward" panose="020B0604020202020204" pitchFamily="2" charset="0"/>
              </a:rPr>
              <a:t>Demo 1</a:t>
            </a:r>
            <a:endParaRPr lang="en-US" sz="5200" b="1" dirty="0">
              <a:solidFill>
                <a:srgbClr val="FFFFFF"/>
              </a:solidFill>
              <a:latin typeface="Lucida Calligraphy" panose="03010101010101010101" pitchFamily="66" charset="0"/>
              <a:cs typeface="Forte Forward" panose="020B0604020202020204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78CDE0-47CA-1CBE-66CB-D3A22029FC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6047141"/>
            <a:ext cx="10058400" cy="638422"/>
          </a:xfrm>
          <a:solidFill>
            <a:schemeClr val="bg1">
              <a:alpha val="3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88900"/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Lucida Calligraphy" panose="03010101010101010101" pitchFamily="66" charset="0"/>
                <a:cs typeface="Forte Forward" pitchFamily="2" charset="0"/>
              </a:rPr>
              <a:t>Arun Agarwal, George </a:t>
            </a:r>
            <a:r>
              <a:rPr lang="en-US" dirty="0" err="1">
                <a:solidFill>
                  <a:srgbClr val="FFFFFF"/>
                </a:solidFill>
                <a:latin typeface="Lucida Calligraphy" panose="03010101010101010101" pitchFamily="66" charset="0"/>
                <a:cs typeface="Forte Forward" pitchFamily="2" charset="0"/>
              </a:rPr>
              <a:t>Aeillo</a:t>
            </a:r>
            <a:r>
              <a:rPr lang="en-US" dirty="0">
                <a:solidFill>
                  <a:srgbClr val="FFFFFF"/>
                </a:solidFill>
                <a:latin typeface="Lucida Calligraphy" panose="03010101010101010101" pitchFamily="66" charset="0"/>
                <a:cs typeface="Forte Forward" pitchFamily="2" charset="0"/>
              </a:rPr>
              <a:t>, Eric Nguyen</a:t>
            </a:r>
          </a:p>
        </p:txBody>
      </p:sp>
    </p:spTree>
    <p:extLst>
      <p:ext uri="{BB962C8B-B14F-4D97-AF65-F5344CB8AC3E}">
        <p14:creationId xmlns:p14="http://schemas.microsoft.com/office/powerpoint/2010/main" val="41531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oogle Shape;118;p21">
            <a:extLst>
              <a:ext uri="{FF2B5EF4-FFF2-40B4-BE49-F238E27FC236}">
                <a16:creationId xmlns:a16="http://schemas.microsoft.com/office/drawing/2014/main" id="{8F5F4481-8BC1-4694-933C-EFCB8BD6CDA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6712" y="1844675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Google Shape;123;p21" descr="A person and person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CD1FD157-14A9-20C9-727C-B8E9AF16839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2549" y="1844675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Google Shape;125;p21">
            <a:extLst>
              <a:ext uri="{FF2B5EF4-FFF2-40B4-BE49-F238E27FC236}">
                <a16:creationId xmlns:a16="http://schemas.microsoft.com/office/drawing/2014/main" id="{A6EDA89C-9FC9-BFBC-196D-E474B595E23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3538" y="4100513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Google Shape;120;p21" descr="A person and person dancing&#10;&#10;Description automatically generated with low confidence">
            <a:extLst>
              <a:ext uri="{FF2B5EF4-FFF2-40B4-BE49-F238E27FC236}">
                <a16:creationId xmlns:a16="http://schemas.microsoft.com/office/drawing/2014/main" id="{EAA94650-D111-C96F-2E17-6B79249A13DA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89375" y="4100513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" name="Google Shape;121;p21" descr="A group of rocks on a beach&#10;&#10;Description automatically generated with low confidence">
            <a:extLst>
              <a:ext uri="{FF2B5EF4-FFF2-40B4-BE49-F238E27FC236}">
                <a16:creationId xmlns:a16="http://schemas.microsoft.com/office/drawing/2014/main" id="{8F308E08-25E6-0C85-DECC-91CB2C3DB8D0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48387" y="1844675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" name="Google Shape;119;p21">
            <a:extLst>
              <a:ext uri="{FF2B5EF4-FFF2-40B4-BE49-F238E27FC236}">
                <a16:creationId xmlns:a16="http://schemas.microsoft.com/office/drawing/2014/main" id="{52D6EC94-8E97-BF14-3599-3368529146C4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48387" y="4100513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Google Shape;124;p21">
            <a:extLst>
              <a:ext uri="{FF2B5EF4-FFF2-40B4-BE49-F238E27FC236}">
                <a16:creationId xmlns:a16="http://schemas.microsoft.com/office/drawing/2014/main" id="{6367B6BE-BEF3-110B-ADCC-2876991D0A8A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402637" y="1844675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Google Shape;122;p21">
            <a:extLst>
              <a:ext uri="{FF2B5EF4-FFF2-40B4-BE49-F238E27FC236}">
                <a16:creationId xmlns:a16="http://schemas.microsoft.com/office/drawing/2014/main" id="{1FF6312F-FB72-4380-CDE0-1836B7CE144F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402637" y="4100513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6E1C0E-DDE7-F54D-03CE-7C160D4E3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6455"/>
            <a:ext cx="10515600" cy="914400"/>
          </a:xfrm>
          <a:solidFill>
            <a:schemeClr val="bg1">
              <a:alpha val="50000"/>
            </a:schemeClr>
          </a:solidFill>
          <a:effectLst>
            <a:softEdge rad="635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  <a:cs typeface="Cavolini" panose="020B0502040204020203" pitchFamily="66" charset="0"/>
              </a:rPr>
              <a:t>Bad Example Outputs</a:t>
            </a:r>
          </a:p>
        </p:txBody>
      </p:sp>
    </p:spTree>
    <p:extLst>
      <p:ext uri="{BB962C8B-B14F-4D97-AF65-F5344CB8AC3E}">
        <p14:creationId xmlns:p14="http://schemas.microsoft.com/office/powerpoint/2010/main" val="2385435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72F4F-9D5B-860C-E1D3-587003C5E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4400"/>
          </a:xfrm>
          <a:solidFill>
            <a:schemeClr val="bg1">
              <a:alpha val="50000"/>
            </a:schemeClr>
          </a:solidFill>
          <a:effectLst>
            <a:softEdge rad="635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  <a:cs typeface="Cavolini" panose="020B0502040204020203" pitchFamily="66" charset="0"/>
              </a:rPr>
              <a:t>Roadblocks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8065F-94AC-172D-0AE0-B055189B89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735630"/>
          </a:xfrm>
          <a:solidFill>
            <a:schemeClr val="bg1">
              <a:alpha val="60000"/>
            </a:schemeClr>
          </a:solidFill>
          <a:effectLst>
            <a:softEdge rad="63500"/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Limited Data (in terms of Monet)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Memory limits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Time limits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Ex: couldn’t play around with epochs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Runtime limits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Will likely inhibit us from trying other models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Understanding what “makes a Monet”</a:t>
            </a:r>
          </a:p>
        </p:txBody>
      </p:sp>
      <p:pic>
        <p:nvPicPr>
          <p:cNvPr id="6" name="Content Placeholder 5" descr="A picture containing valley, canyon&#10;&#10;Description automatically generated">
            <a:extLst>
              <a:ext uri="{FF2B5EF4-FFF2-40B4-BE49-F238E27FC236}">
                <a16:creationId xmlns:a16="http://schemas.microsoft.com/office/drawing/2014/main" id="{8215746B-B311-0C2F-558E-3ADB4D22CC7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3100" y="1626394"/>
            <a:ext cx="2438400" cy="2438400"/>
          </a:xfrm>
          <a:ln w="19050">
            <a:solidFill>
              <a:schemeClr val="tx1"/>
            </a:solidFill>
          </a:ln>
        </p:spPr>
      </p:pic>
      <p:pic>
        <p:nvPicPr>
          <p:cNvPr id="16" name="Picture 15" descr="A picture containing floor, building, indoor, painting&#10;&#10;Description automatically generated">
            <a:extLst>
              <a:ext uri="{FF2B5EF4-FFF2-40B4-BE49-F238E27FC236}">
                <a16:creationId xmlns:a16="http://schemas.microsoft.com/office/drawing/2014/main" id="{588B8544-1E7B-EDBC-C184-80B655CEEF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3100" y="4193440"/>
            <a:ext cx="2438400" cy="24384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7" name="Google Shape;92;p18">
            <a:extLst>
              <a:ext uri="{FF2B5EF4-FFF2-40B4-BE49-F238E27FC236}">
                <a16:creationId xmlns:a16="http://schemas.microsoft.com/office/drawing/2014/main" id="{EBAEC164-D2D9-4D2B-1589-8EC79AF45318}"/>
              </a:ext>
            </a:extLst>
          </p:cNvPr>
          <p:cNvSpPr txBox="1"/>
          <p:nvPr/>
        </p:nvSpPr>
        <p:spPr>
          <a:xfrm>
            <a:off x="9585571" y="2506418"/>
            <a:ext cx="1336429" cy="743136"/>
          </a:xfrm>
          <a:prstGeom prst="rect">
            <a:avLst/>
          </a:prstGeom>
          <a:solidFill>
            <a:schemeClr val="bg1">
              <a:alpha val="60000"/>
            </a:schemeClr>
          </a:solidFill>
          <a:effectLst>
            <a:softEdge rad="38100"/>
          </a:effectLst>
        </p:spPr>
        <p:txBody>
          <a:bodyPr vert="horz" lIns="91440" tIns="45720" rIns="91440" bIns="45720" rtlCol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" sz="2000" b="1" dirty="0">
                <a:sym typeface="Calibri"/>
              </a:rPr>
              <a:t>Road</a:t>
            </a:r>
            <a:endParaRPr lang="en" sz="1600" b="1" dirty="0">
              <a:sym typeface="Calibri"/>
            </a:endParaRPr>
          </a:p>
          <a:p>
            <a:pPr algn="ctr"/>
            <a:r>
              <a:rPr lang="en" sz="1600" dirty="0">
                <a:sym typeface="Calibri"/>
              </a:rPr>
              <a:t>(generated)</a:t>
            </a:r>
            <a:endParaRPr sz="1600" dirty="0">
              <a:sym typeface="Calibri"/>
            </a:endParaRPr>
          </a:p>
        </p:txBody>
      </p:sp>
      <p:sp>
        <p:nvSpPr>
          <p:cNvPr id="18" name="Google Shape;92;p18">
            <a:extLst>
              <a:ext uri="{FF2B5EF4-FFF2-40B4-BE49-F238E27FC236}">
                <a16:creationId xmlns:a16="http://schemas.microsoft.com/office/drawing/2014/main" id="{908F9CFB-5F22-3D27-BB41-68AD62624753}"/>
              </a:ext>
            </a:extLst>
          </p:cNvPr>
          <p:cNvSpPr txBox="1"/>
          <p:nvPr/>
        </p:nvSpPr>
        <p:spPr>
          <a:xfrm>
            <a:off x="9585570" y="5073464"/>
            <a:ext cx="1336429" cy="743136"/>
          </a:xfrm>
          <a:prstGeom prst="rect">
            <a:avLst/>
          </a:prstGeom>
          <a:solidFill>
            <a:schemeClr val="bg1">
              <a:alpha val="60000"/>
            </a:schemeClr>
          </a:solidFill>
          <a:effectLst>
            <a:softEdge rad="38100"/>
          </a:effectLst>
        </p:spPr>
        <p:txBody>
          <a:bodyPr vert="horz" lIns="91440" tIns="45720" rIns="91440" bIns="45720" rtlCol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" sz="2000" b="1" dirty="0">
                <a:sym typeface="Calibri"/>
              </a:rPr>
              <a:t>Block</a:t>
            </a:r>
            <a:endParaRPr lang="en" sz="1600" b="1" dirty="0">
              <a:sym typeface="Calibri"/>
            </a:endParaRPr>
          </a:p>
          <a:p>
            <a:pPr algn="ctr"/>
            <a:r>
              <a:rPr lang="en" sz="1600" dirty="0">
                <a:sym typeface="Calibri"/>
              </a:rPr>
              <a:t>(generated)</a:t>
            </a:r>
            <a:endParaRPr sz="1600" dirty="0"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3348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80257-2341-7B41-128A-7440D5216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4400"/>
          </a:xfrm>
          <a:solidFill>
            <a:schemeClr val="bg1">
              <a:alpha val="50000"/>
            </a:schemeClr>
          </a:solidFill>
          <a:effectLst>
            <a:softEdge rad="635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  <a:cs typeface="Cavolini" panose="020B0502040204020203" pitchFamily="66" charset="0"/>
              </a:rPr>
              <a:t>Possible Future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594AE-D156-6FB3-B1ED-5AEAF23154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371850" cy="4283075"/>
          </a:xfrm>
          <a:solidFill>
            <a:schemeClr val="bg1">
              <a:alpha val="60000"/>
            </a:schemeClr>
          </a:solidFill>
          <a:effectLst>
            <a:softEdge rad="63500"/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Adding more data samples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Experimenting with other data augmentation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Experimenting with other artists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Building website to elaborate</a:t>
            </a:r>
          </a:p>
        </p:txBody>
      </p:sp>
      <p:pic>
        <p:nvPicPr>
          <p:cNvPr id="11" name="Picture 10" descr="A group of people standing next to a body of water&#10;&#10;Description automatically generated with medium confidence">
            <a:extLst>
              <a:ext uri="{FF2B5EF4-FFF2-40B4-BE49-F238E27FC236}">
                <a16:creationId xmlns:a16="http://schemas.microsoft.com/office/drawing/2014/main" id="{E77C6118-CC7C-DF98-C6B8-EACED0BF58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191" y="1908175"/>
            <a:ext cx="3478683" cy="2743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Picture 14" descr="A picture containing outdoor, nature, wave, spring&#10;&#10;Description automatically generated">
            <a:extLst>
              <a:ext uri="{FF2B5EF4-FFF2-40B4-BE49-F238E27FC236}">
                <a16:creationId xmlns:a16="http://schemas.microsoft.com/office/drawing/2014/main" id="{3FBAEB3D-6B96-8EAF-CBE3-4310FAE910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016" y="4001294"/>
            <a:ext cx="4014543" cy="2743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7" name="Google Shape;92;p18">
            <a:extLst>
              <a:ext uri="{FF2B5EF4-FFF2-40B4-BE49-F238E27FC236}">
                <a16:creationId xmlns:a16="http://schemas.microsoft.com/office/drawing/2014/main" id="{7FA84481-6B95-1E29-1D67-8D54CD4C2791}"/>
              </a:ext>
            </a:extLst>
          </p:cNvPr>
          <p:cNvSpPr txBox="1"/>
          <p:nvPr/>
        </p:nvSpPr>
        <p:spPr>
          <a:xfrm>
            <a:off x="6865695" y="5372894"/>
            <a:ext cx="1111250" cy="444500"/>
          </a:xfrm>
          <a:prstGeom prst="rect">
            <a:avLst/>
          </a:prstGeom>
          <a:solidFill>
            <a:schemeClr val="bg1">
              <a:alpha val="50000"/>
            </a:schemeClr>
          </a:solidFill>
          <a:effectLst>
            <a:softEdge rad="38100"/>
          </a:effectLst>
        </p:spPr>
        <p:txBody>
          <a:bodyPr vert="horz" lIns="91440" tIns="45720" rIns="91440" bIns="45720" rtlCol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" sz="2000" dirty="0">
                <a:sym typeface="Calibri"/>
              </a:rPr>
              <a:t>Homer</a:t>
            </a:r>
          </a:p>
        </p:txBody>
      </p:sp>
      <p:sp>
        <p:nvSpPr>
          <p:cNvPr id="18" name="Google Shape;92;p18">
            <a:extLst>
              <a:ext uri="{FF2B5EF4-FFF2-40B4-BE49-F238E27FC236}">
                <a16:creationId xmlns:a16="http://schemas.microsoft.com/office/drawing/2014/main" id="{C86A5921-525C-744F-9980-7436A583EA4B}"/>
              </a:ext>
            </a:extLst>
          </p:cNvPr>
          <p:cNvSpPr txBox="1"/>
          <p:nvPr/>
        </p:nvSpPr>
        <p:spPr>
          <a:xfrm>
            <a:off x="7976945" y="2865437"/>
            <a:ext cx="1651000" cy="414338"/>
          </a:xfrm>
          <a:prstGeom prst="rect">
            <a:avLst/>
          </a:prstGeom>
          <a:solidFill>
            <a:schemeClr val="bg1">
              <a:alpha val="50000"/>
            </a:schemeClr>
          </a:solidFill>
          <a:effectLst>
            <a:softEdge rad="38100"/>
          </a:effectLst>
        </p:spPr>
        <p:txBody>
          <a:bodyPr vert="horz" lIns="91440" tIns="45720" rIns="91440" bIns="45720" rtlCol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" sz="2000" dirty="0">
                <a:sym typeface="Calibri"/>
              </a:rPr>
              <a:t>Van Gogh</a:t>
            </a:r>
          </a:p>
        </p:txBody>
      </p:sp>
    </p:spTree>
    <p:extLst>
      <p:ext uri="{BB962C8B-B14F-4D97-AF65-F5344CB8AC3E}">
        <p14:creationId xmlns:p14="http://schemas.microsoft.com/office/powerpoint/2010/main" val="639119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9A17E-045C-12A0-F09F-87BF8F281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4400"/>
          </a:xfrm>
          <a:solidFill>
            <a:schemeClr val="bg1">
              <a:alpha val="50000"/>
            </a:schemeClr>
          </a:solidFill>
          <a:effectLst>
            <a:softEdge rad="635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" sz="40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  <a:cs typeface="Cavolini" panose="020B0502040204020203" pitchFamily="66" charset="0"/>
              </a:rPr>
              <a:t>References</a:t>
            </a:r>
            <a:endParaRPr lang="en-US" sz="4000" b="1" dirty="0">
              <a:solidFill>
                <a:schemeClr val="accent1">
                  <a:lumMod val="50000"/>
                </a:schemeClr>
              </a:solidFill>
              <a:latin typeface="Lucida Calligraphy" panose="03010101010101010101" pitchFamily="66" charset="0"/>
              <a:cs typeface="Cavolini" panose="020B0502040204020203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80027-D563-F823-86C5-02713CF0F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2310"/>
            <a:ext cx="10515600" cy="4594653"/>
          </a:xfrm>
          <a:solidFill>
            <a:schemeClr val="bg1">
              <a:alpha val="60000"/>
            </a:schemeClr>
          </a:solidFill>
          <a:effectLst>
            <a:softEdge rad="63500"/>
          </a:effectLst>
        </p:spPr>
        <p:txBody>
          <a:bodyPr>
            <a:normAutofit fontScale="925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u="sng" dirty="0">
                <a:solidFill>
                  <a:schemeClr val="hlink"/>
                </a:solidFill>
                <a:latin typeface="Century" panose="02040604050505020304" pitchFamily="18" charset="0"/>
                <a:hlinkClick r:id="rId3"/>
              </a:rPr>
              <a:t>I’m Something of a Painter Myself | Kaggle</a:t>
            </a:r>
            <a:endParaRPr lang="en-US" sz="1600" dirty="0">
              <a:latin typeface="Century" panose="020406040505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u="sng" dirty="0" err="1">
                <a:solidFill>
                  <a:schemeClr val="hlink"/>
                </a:solidFill>
                <a:latin typeface="Century" panose="02040604050505020304" pitchFamily="18" charset="0"/>
                <a:hlinkClick r:id="rId4"/>
              </a:rPr>
              <a:t>CycleGAN</a:t>
            </a:r>
            <a:r>
              <a:rPr lang="en-US" sz="1600" u="sng" dirty="0">
                <a:solidFill>
                  <a:schemeClr val="hlink"/>
                </a:solidFill>
                <a:latin typeface="Century" panose="02040604050505020304" pitchFamily="18" charset="0"/>
                <a:hlinkClick r:id="rId4"/>
              </a:rPr>
              <a:t>: a GAN architecture for learning unpaired image to image transformations (haikutechcenter.com)</a:t>
            </a:r>
            <a:endParaRPr lang="en-US" sz="1600" dirty="0">
              <a:latin typeface="Century" panose="020406040505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u="sng" dirty="0">
                <a:solidFill>
                  <a:schemeClr val="hlink"/>
                </a:solidFill>
                <a:latin typeface="Century" panose="02040604050505020304" pitchFamily="18" charset="0"/>
                <a:hlinkClick r:id="rId5"/>
              </a:rPr>
              <a:t>This AI Can Convert Paintings Into Photos and Summer Into Winter | </a:t>
            </a:r>
            <a:r>
              <a:rPr lang="en-US" sz="1600" u="sng" dirty="0" err="1">
                <a:solidFill>
                  <a:schemeClr val="hlink"/>
                </a:solidFill>
                <a:latin typeface="Century" panose="02040604050505020304" pitchFamily="18" charset="0"/>
                <a:hlinkClick r:id="rId5"/>
              </a:rPr>
              <a:t>PetaPixel</a:t>
            </a:r>
            <a:endParaRPr lang="en-US" sz="1600" dirty="0">
              <a:latin typeface="Century" panose="020406040505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u="sng" dirty="0">
                <a:solidFill>
                  <a:schemeClr val="hlink"/>
                </a:solidFill>
                <a:latin typeface="Century" panose="02040604050505020304" pitchFamily="18" charset="0"/>
                <a:hlinkClick r:id="rId6"/>
              </a:rPr>
              <a:t>Time Wallpaper (73+ images) (getwallpapers.com)</a:t>
            </a:r>
            <a:endParaRPr lang="en-US" sz="1600" dirty="0">
              <a:latin typeface="Century" panose="020406040505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u="sng" dirty="0">
                <a:solidFill>
                  <a:schemeClr val="hlink"/>
                </a:solidFill>
                <a:latin typeface="Century" panose="02040604050505020304" pitchFamily="18" charset="0"/>
                <a:hlinkClick r:id="rId7"/>
              </a:rPr>
              <a:t>Van Gogh's Most Famous Paintings (thoughtco.com)</a:t>
            </a:r>
            <a:endParaRPr lang="en-US" sz="1600" dirty="0">
              <a:latin typeface="Century" panose="02040604050505020304" pitchFamily="18" charset="0"/>
              <a:hlinkClick r:id="rId8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>
                <a:latin typeface="Century" panose="02040604050505020304" pitchFamily="18" charset="0"/>
                <a:hlinkClick r:id="rId8"/>
              </a:rPr>
              <a:t>Homer Painting</a:t>
            </a:r>
            <a:endParaRPr lang="en-US" sz="1600" dirty="0">
              <a:latin typeface="Century" panose="020406040505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>
                <a:latin typeface="Century" panose="02040604050505020304" pitchFamily="18" charset="0"/>
                <a:hlinkClick r:id="rId9"/>
              </a:rPr>
              <a:t>Van Gogh Painting</a:t>
            </a:r>
            <a:endParaRPr lang="en-US" sz="1600" dirty="0">
              <a:latin typeface="Century" panose="020406040505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>
                <a:latin typeface="Century" panose="02040604050505020304" pitchFamily="18" charset="0"/>
                <a:hlinkClick r:id="rId10"/>
              </a:rPr>
              <a:t>Monet Painting</a:t>
            </a:r>
            <a:endParaRPr lang="en-US" sz="1600" dirty="0">
              <a:latin typeface="Century" panose="020406040505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>
                <a:latin typeface="Century" panose="02040604050505020304" pitchFamily="18" charset="0"/>
                <a:hlinkClick r:id="rId11"/>
              </a:rPr>
              <a:t>FID Explained</a:t>
            </a:r>
            <a:endParaRPr lang="en-US" sz="1600" dirty="0">
              <a:latin typeface="Century" panose="020406040505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>
                <a:hlinkClick r:id="rId12"/>
              </a:rPr>
              <a:t>Generative Adversarial Networks (GAN)- An AI — 'Cat and Mouse Game' | by Pankaj Kishore | Towards Data Science</a:t>
            </a:r>
            <a:endParaRPr lang="en-US" sz="1600" dirty="0"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796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00605C-669A-FB4E-AB2B-3BC30F860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022794"/>
            <a:ext cx="4485861" cy="1184828"/>
          </a:xfrm>
          <a:solidFill>
            <a:schemeClr val="bg1">
              <a:alpha val="50000"/>
            </a:schemeClr>
          </a:solidFill>
          <a:effectLst>
            <a:softEdge rad="38100"/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6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</a:rPr>
              <a:t>Competition Introduction/ Business Understanding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E12FF-0A75-BFA6-EC0A-55D6C0A98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1479" y="2628247"/>
            <a:ext cx="4498848" cy="3873898"/>
          </a:xfrm>
          <a:solidFill>
            <a:schemeClr val="bg1">
              <a:alpha val="60000"/>
            </a:schemeClr>
          </a:solidFill>
          <a:effectLst>
            <a:softEdge rad="38100"/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After taking a picture of a beautiful scenery, have you ever wondered what would it look like if a famous painter was there and made a painting of it?</a:t>
            </a:r>
          </a:p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Focus: 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translating a photograph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to a 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Monet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 style painting</a:t>
            </a:r>
          </a:p>
          <a:p>
            <a:pPr lvl="1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“Monet-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ifying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” an image </a:t>
            </a:r>
          </a:p>
          <a:p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Style Transfer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- transfer an image from one style to another</a:t>
            </a:r>
          </a:p>
          <a:p>
            <a:pPr lvl="1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Imitate 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color choices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and 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  <a:cs typeface="Arial" panose="020B0604020202020204" pitchFamily="34" charset="0"/>
              </a:rPr>
              <a:t>brush strokes</a:t>
            </a:r>
          </a:p>
        </p:txBody>
      </p:sp>
      <p:pic>
        <p:nvPicPr>
          <p:cNvPr id="8" name="Google Shape;62;p14" descr="A collage of boats on water&#10;&#10;Description automatically generated with low confidence">
            <a:extLst>
              <a:ext uri="{FF2B5EF4-FFF2-40B4-BE49-F238E27FC236}">
                <a16:creationId xmlns:a16="http://schemas.microsoft.com/office/drawing/2014/main" id="{E5896467-A7DF-FD83-9D77-A342DFD8474B}"/>
              </a:ext>
            </a:extLst>
          </p:cNvPr>
          <p:cNvPicPr preferRelativeResize="0"/>
          <p:nvPr/>
        </p:nvPicPr>
        <p:blipFill rotWithShape="1">
          <a:blip r:embed="rId3"/>
          <a:srcRect l="2059" t="745" r="1239" b="4860"/>
          <a:stretch/>
        </p:blipFill>
        <p:spPr>
          <a:xfrm>
            <a:off x="5538649" y="10"/>
            <a:ext cx="6656832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noFill/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88271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3DB7A-DE35-918C-EBDE-DCDADB5E2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4400"/>
          </a:xfrm>
          <a:solidFill>
            <a:schemeClr val="bg1">
              <a:alpha val="50000"/>
            </a:schemeClr>
          </a:solidFill>
          <a:effectLst>
            <a:softEdge rad="63500"/>
          </a:effectLst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  <a:cs typeface="Cavolini" panose="020B0502040204020203" pitchFamily="66" charset="0"/>
              </a:rPr>
              <a:t>Data Acquisition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F013D-AE85-3E70-5263-9EDA8834A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2253855"/>
          </a:xfrm>
          <a:solidFill>
            <a:schemeClr val="bg1">
              <a:alpha val="60000"/>
            </a:schemeClr>
          </a:solidFill>
          <a:effectLst>
            <a:softEdge rad="63500"/>
          </a:effectLst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Both the photos and the Monet data was given to us in files from Kaggle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300 Monet paintings 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sized 256x256 in JPEG and TFRecord formats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7028 photos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 sized 256x256 in JPEG and TFRecord formats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Size: 385.87 MB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Project Focus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: modeling and architectures of modern data science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   (rather than the data acquisition)</a:t>
            </a:r>
          </a:p>
        </p:txBody>
      </p:sp>
      <p:pic>
        <p:nvPicPr>
          <p:cNvPr id="4" name="Google Shape;69;p15">
            <a:extLst>
              <a:ext uri="{FF2B5EF4-FFF2-40B4-BE49-F238E27FC236}">
                <a16:creationId xmlns:a16="http://schemas.microsoft.com/office/drawing/2014/main" id="{4F0BCBF4-F935-A339-CA4D-D37AAC55DC6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278" y="3801917"/>
            <a:ext cx="2609942" cy="26099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Google Shape;70;p15">
            <a:extLst>
              <a:ext uri="{FF2B5EF4-FFF2-40B4-BE49-F238E27FC236}">
                <a16:creationId xmlns:a16="http://schemas.microsoft.com/office/drawing/2014/main" id="{C114219D-CC58-1F58-6FF5-74E299E428C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7322" y="3801917"/>
            <a:ext cx="2609942" cy="26099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Google Shape;71;p15">
            <a:extLst>
              <a:ext uri="{FF2B5EF4-FFF2-40B4-BE49-F238E27FC236}">
                <a16:creationId xmlns:a16="http://schemas.microsoft.com/office/drawing/2014/main" id="{E380E51C-2845-B03B-BA6E-D78923C3CCE4}"/>
              </a:ext>
            </a:extLst>
          </p:cNvPr>
          <p:cNvSpPr txBox="1"/>
          <p:nvPr/>
        </p:nvSpPr>
        <p:spPr>
          <a:xfrm>
            <a:off x="2793941" y="6452140"/>
            <a:ext cx="2346401" cy="384048"/>
          </a:xfrm>
          <a:prstGeom prst="rect">
            <a:avLst/>
          </a:prstGeom>
          <a:solidFill>
            <a:schemeClr val="bg1">
              <a:alpha val="50000"/>
            </a:schemeClr>
          </a:solidFill>
          <a:effectLst>
            <a:softEdge rad="38100"/>
          </a:effectLst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" dirty="0"/>
              <a:t>Monet Example</a:t>
            </a:r>
            <a:endParaRPr dirty="0"/>
          </a:p>
        </p:txBody>
      </p:sp>
      <p:sp>
        <p:nvSpPr>
          <p:cNvPr id="7" name="Google Shape;72;p15">
            <a:extLst>
              <a:ext uri="{FF2B5EF4-FFF2-40B4-BE49-F238E27FC236}">
                <a16:creationId xmlns:a16="http://schemas.microsoft.com/office/drawing/2014/main" id="{649BC4BD-63EC-1165-D1F9-ABD5046FADEF}"/>
              </a:ext>
            </a:extLst>
          </p:cNvPr>
          <p:cNvSpPr txBox="1"/>
          <p:nvPr/>
        </p:nvSpPr>
        <p:spPr>
          <a:xfrm>
            <a:off x="7374863" y="6431254"/>
            <a:ext cx="2174859" cy="384048"/>
          </a:xfrm>
          <a:prstGeom prst="rect">
            <a:avLst/>
          </a:prstGeom>
          <a:solidFill>
            <a:schemeClr val="bg1">
              <a:alpha val="50000"/>
            </a:schemeClr>
          </a:solidFill>
          <a:effectLst>
            <a:softEdge rad="38100"/>
          </a:effectLst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" dirty="0"/>
              <a:t>Photo Example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3458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33A20-9B40-9CAF-2AA8-EC0EDC065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14400"/>
          </a:xfrm>
          <a:solidFill>
            <a:schemeClr val="bg1">
              <a:alpha val="50000"/>
            </a:schemeClr>
          </a:solidFill>
          <a:effectLst>
            <a:softEdge rad="635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  <a:cs typeface="Cavolini" panose="020B0502040204020203" pitchFamily="66" charset="0"/>
              </a:rPr>
              <a:t>Model Description</a:t>
            </a:r>
          </a:p>
        </p:txBody>
      </p:sp>
      <p:pic>
        <p:nvPicPr>
          <p:cNvPr id="3" name="Google Shape;78;p16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F9A0A388-094C-40B8-98AA-C7B2448620BC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966558" y="1442381"/>
            <a:ext cx="10258879" cy="51969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17779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31DE3-E249-5C5C-63F8-405609C1692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effectLst>
            <a:softEdge rad="635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" sz="40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  <a:cs typeface="Cavolini" panose="020B0502040204020203" pitchFamily="66" charset="0"/>
              </a:rPr>
              <a:t>Description/Deployment of Our Baseline Model</a:t>
            </a:r>
            <a:endParaRPr lang="en-US" sz="4000" b="1" dirty="0">
              <a:solidFill>
                <a:schemeClr val="accent1">
                  <a:lumMod val="50000"/>
                </a:schemeClr>
              </a:solidFill>
              <a:latin typeface="Lucida Calligraphy" panose="03010101010101010101" pitchFamily="66" charset="0"/>
              <a:cs typeface="Cavolini" panose="020B0502040204020203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80D69-8A6F-72FF-2E46-7DDA8748A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1525" cy="4351338"/>
          </a:xfrm>
          <a:solidFill>
            <a:schemeClr val="bg1">
              <a:alpha val="60000"/>
            </a:schemeClr>
          </a:solidFill>
          <a:effectLst>
            <a:softEdge rad="63500"/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b="1" dirty="0" err="1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CycleGAN</a:t>
            </a:r>
            <a:endParaRPr lang="en-US" sz="2400" b="1" dirty="0">
              <a:solidFill>
                <a:schemeClr val="accent1">
                  <a:lumMod val="50000"/>
                </a:schemeClr>
              </a:solidFill>
              <a:latin typeface="Century" panose="020406040505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120 epochs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Batch Size of 1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Adam optimizer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Loss rate = 0.0002, Beta 1 = 0.5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~2 hours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Within 3-hour limit for TPU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TPU v3-8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Kaggle Notebook</a:t>
            </a:r>
          </a:p>
        </p:txBody>
      </p:sp>
      <p:pic>
        <p:nvPicPr>
          <p:cNvPr id="1026" name="Picture 2" descr="Art of Generative Adversarial Networks (GAN) – Towards Data Science">
            <a:extLst>
              <a:ext uri="{FF2B5EF4-FFF2-40B4-BE49-F238E27FC236}">
                <a16:creationId xmlns:a16="http://schemas.microsoft.com/office/drawing/2014/main" id="{5B10E2AC-F314-9416-2329-07FA5C188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0959" y="2462336"/>
            <a:ext cx="5676955" cy="193332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71;p15">
            <a:extLst>
              <a:ext uri="{FF2B5EF4-FFF2-40B4-BE49-F238E27FC236}">
                <a16:creationId xmlns:a16="http://schemas.microsoft.com/office/drawing/2014/main" id="{3CF258F6-A4F7-F7A0-73F2-C51CA415FD71}"/>
              </a:ext>
            </a:extLst>
          </p:cNvPr>
          <p:cNvSpPr txBox="1"/>
          <p:nvPr/>
        </p:nvSpPr>
        <p:spPr>
          <a:xfrm>
            <a:off x="7859717" y="4650772"/>
            <a:ext cx="2729035" cy="899636"/>
          </a:xfrm>
          <a:prstGeom prst="rect">
            <a:avLst/>
          </a:prstGeom>
          <a:solidFill>
            <a:schemeClr val="bg1">
              <a:alpha val="50000"/>
            </a:schemeClr>
          </a:solidFill>
          <a:effectLst>
            <a:softEdge rad="38100"/>
          </a:effectLst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" dirty="0"/>
              <a:t>Loss Function For Generator/ Discriminator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8634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5A78E-8C1A-14F5-6D1D-8A4421DFE8C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effectLst>
            <a:softEdge rad="635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  <a:cs typeface="Cavolini" panose="020B0502040204020203" pitchFamily="66" charset="0"/>
              </a:rPr>
              <a:t>Performance Evaluation from Our Baseline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E2725-43C4-36F7-6B0D-94AF05687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48847" cy="3310918"/>
          </a:xfrm>
          <a:solidFill>
            <a:schemeClr val="bg1">
              <a:alpha val="60000"/>
            </a:schemeClr>
          </a:solidFill>
          <a:effectLst>
            <a:softEdge rad="38100"/>
          </a:effectLst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MiFID Score: 51.49337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Leaderboard: 49/94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Best Scores are in mid 30s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FID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: assesses the quality of images created by a generative model (ex: GAN)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Finds the distance between feature vectors calculated for real and generated images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MIFID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: Kaggle-created modification of FID</a:t>
            </a:r>
          </a:p>
        </p:txBody>
      </p:sp>
      <p:pic>
        <p:nvPicPr>
          <p:cNvPr id="4" name="Google Shape;91;p18">
            <a:extLst>
              <a:ext uri="{FF2B5EF4-FFF2-40B4-BE49-F238E27FC236}">
                <a16:creationId xmlns:a16="http://schemas.microsoft.com/office/drawing/2014/main" id="{F2F3BE5F-D08A-92B0-5E73-7AFF1CF3CAF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833" r="727" b="6308"/>
          <a:stretch/>
        </p:blipFill>
        <p:spPr>
          <a:xfrm>
            <a:off x="1019421" y="5255808"/>
            <a:ext cx="5486400" cy="7315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2;p18">
            <a:extLst>
              <a:ext uri="{FF2B5EF4-FFF2-40B4-BE49-F238E27FC236}">
                <a16:creationId xmlns:a16="http://schemas.microsoft.com/office/drawing/2014/main" id="{56AED16F-FF04-C582-A980-6BBA08AF6182}"/>
              </a:ext>
            </a:extLst>
          </p:cNvPr>
          <p:cNvSpPr txBox="1"/>
          <p:nvPr/>
        </p:nvSpPr>
        <p:spPr>
          <a:xfrm>
            <a:off x="1019421" y="6020899"/>
            <a:ext cx="5486400" cy="631688"/>
          </a:xfrm>
          <a:prstGeom prst="rect">
            <a:avLst/>
          </a:prstGeom>
          <a:solidFill>
            <a:schemeClr val="bg1">
              <a:alpha val="60000"/>
            </a:schemeClr>
          </a:solidFill>
          <a:effectLst>
            <a:softEdge rad="38100"/>
          </a:effectLst>
        </p:spPr>
        <p:txBody>
          <a:bodyPr vert="horz" lIns="91440" tIns="45720" rIns="91440" bIns="45720" rtlCol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" sz="1600" dirty="0">
                <a:sym typeface="Calibri"/>
              </a:rPr>
              <a:t>Mean 𝜇, covariance Σ, real images r, generated images g, sum of diagonal elements Tr</a:t>
            </a:r>
            <a:endParaRPr sz="1600" dirty="0">
              <a:sym typeface="Calibri"/>
            </a:endParaRPr>
          </a:p>
        </p:txBody>
      </p:sp>
      <p:pic>
        <p:nvPicPr>
          <p:cNvPr id="6" name="Google Shape;93;p18">
            <a:extLst>
              <a:ext uri="{FF2B5EF4-FFF2-40B4-BE49-F238E27FC236}">
                <a16:creationId xmlns:a16="http://schemas.microsoft.com/office/drawing/2014/main" id="{71E5DA5E-AB2F-0F04-FAA3-33FC43D4C39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99018" y="5255808"/>
            <a:ext cx="2926080" cy="73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07;p20">
            <a:extLst>
              <a:ext uri="{FF2B5EF4-FFF2-40B4-BE49-F238E27FC236}">
                <a16:creationId xmlns:a16="http://schemas.microsoft.com/office/drawing/2014/main" id="{25FE7FF9-4A94-99CE-815E-83B6AFA001CC}"/>
              </a:ext>
            </a:extLst>
          </p:cNvPr>
          <p:cNvPicPr preferRelativeResize="0">
            <a:picLocks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98302" y="1877990"/>
            <a:ext cx="4266983" cy="3206187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Google Shape;92;p18">
                <a:extLst>
                  <a:ext uri="{FF2B5EF4-FFF2-40B4-BE49-F238E27FC236}">
                    <a16:creationId xmlns:a16="http://schemas.microsoft.com/office/drawing/2014/main" id="{AC0C393A-1D87-7B1B-5647-89EA18B62500}"/>
                  </a:ext>
                </a:extLst>
              </p:cNvPr>
              <p:cNvSpPr txBox="1"/>
              <p:nvPr/>
            </p:nvSpPr>
            <p:spPr>
              <a:xfrm>
                <a:off x="7399018" y="6020899"/>
                <a:ext cx="2926080" cy="731520"/>
              </a:xfrm>
              <a:prstGeom prst="rect">
                <a:avLst/>
              </a:prstGeom>
              <a:solidFill>
                <a:schemeClr val="bg1">
                  <a:alpha val="60000"/>
                </a:schemeClr>
              </a:solidFill>
              <a:effectLst>
                <a:softEdge rad="38100"/>
              </a:effectLst>
            </p:spPr>
            <p:txBody>
              <a:bodyPr vert="horz" lIns="91440" tIns="45720" rIns="91440" bIns="45720" rtlCol="0">
                <a:noAutofit/>
              </a:bodyPr>
              <a:lstStyle>
                <a:defPPr>
                  <a:defRPr lang="en-US"/>
                </a:defPPr>
                <a:lvl1pPr indent="0" algn="ctr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1400">
                    <a:solidFill>
                      <a:schemeClr val="accent1">
                        <a:lumMod val="50000"/>
                      </a:schemeClr>
                    </a:solidFill>
                    <a:latin typeface="Century" panose="02040604050505020304" pitchFamily="18" charset="0"/>
                  </a:defRPr>
                </a:lvl1pPr>
                <a:lvl2pPr marL="6858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/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/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5pPr>
                <a:lvl6pPr marL="25146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6pPr>
                <a:lvl7pPr marL="29718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7pPr>
                <a:lvl8pPr marL="3429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8pPr>
                <a:lvl9pPr marL="3886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sym typeface="Calibri"/>
                          </a:rPr>
                        </m:ctrlPr>
                      </m:sSubPr>
                      <m:e>
                        <m:r>
                          <a:rPr lang="en-US" sz="1600">
                            <a:latin typeface="Cambria Math" panose="02040503050406030204" pitchFamily="18" charset="0"/>
                            <a:sym typeface="Calibri"/>
                          </a:rPr>
                          <m:t>𝑑</m:t>
                        </m:r>
                      </m:e>
                      <m:sub>
                        <m:r>
                          <a:rPr lang="en-US" sz="1600">
                            <a:latin typeface="Cambria Math" panose="02040503050406030204" pitchFamily="18" charset="0"/>
                            <a:sym typeface="Calibri"/>
                          </a:rPr>
                          <m:t>𝑡h𝑟</m:t>
                        </m:r>
                      </m:sub>
                    </m:sSub>
                  </m:oMath>
                </a14:m>
                <a:r>
                  <a:rPr lang="en-US" sz="1600" dirty="0">
                    <a:sym typeface="Calibri"/>
                  </a:rPr>
                  <a:t> is the memorization distance with a threshold applied</a:t>
                </a:r>
                <a:endParaRPr sz="1600" dirty="0">
                  <a:sym typeface="Calibri"/>
                </a:endParaRPr>
              </a:p>
            </p:txBody>
          </p:sp>
        </mc:Choice>
        <mc:Fallback xmlns="">
          <p:sp>
            <p:nvSpPr>
              <p:cNvPr id="10" name="Google Shape;92;p18">
                <a:extLst>
                  <a:ext uri="{FF2B5EF4-FFF2-40B4-BE49-F238E27FC236}">
                    <a16:creationId xmlns:a16="http://schemas.microsoft.com/office/drawing/2014/main" id="{AC0C393A-1D87-7B1B-5647-89EA18B625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9018" y="6020899"/>
                <a:ext cx="2926080" cy="731520"/>
              </a:xfrm>
              <a:prstGeom prst="rect">
                <a:avLst/>
              </a:prstGeom>
              <a:blipFill>
                <a:blip r:embed="rId7"/>
                <a:stretch>
                  <a:fillRect t="-5833" b="-13333"/>
                </a:stretch>
              </a:blipFill>
              <a:effectLst>
                <a:softEdge rad="3810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173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FBBF-7A98-1564-6FB8-A0783FF23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4400"/>
          </a:xfrm>
          <a:solidFill>
            <a:schemeClr val="bg1">
              <a:alpha val="50000"/>
            </a:schemeClr>
          </a:solidFill>
          <a:effectLst>
            <a:softEdge rad="635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  <a:cs typeface="Cavolini" panose="020B0502040204020203" pitchFamily="66" charset="0"/>
              </a:rPr>
              <a:t>Performance Comparison</a:t>
            </a:r>
          </a:p>
        </p:txBody>
      </p:sp>
      <p:pic>
        <p:nvPicPr>
          <p:cNvPr id="4" name="Google Shape;99;p19" descr="Chart&#10;&#10;Description automatically generated">
            <a:extLst>
              <a:ext uri="{FF2B5EF4-FFF2-40B4-BE49-F238E27FC236}">
                <a16:creationId xmlns:a16="http://schemas.microsoft.com/office/drawing/2014/main" id="{1A0D3780-0987-B0CB-0F27-E468F262C107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039822" y="1363730"/>
            <a:ext cx="8112353" cy="4725574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20D68C-F838-8BA5-5502-9FD010CDEAB9}"/>
              </a:ext>
            </a:extLst>
          </p:cNvPr>
          <p:cNvSpPr txBox="1"/>
          <p:nvPr/>
        </p:nvSpPr>
        <p:spPr>
          <a:xfrm>
            <a:off x="3019587" y="6173509"/>
            <a:ext cx="6152822" cy="441975"/>
          </a:xfrm>
          <a:prstGeom prst="rect">
            <a:avLst/>
          </a:prstGeom>
          <a:solidFill>
            <a:schemeClr val="bg1">
              <a:alpha val="60000"/>
            </a:schemeClr>
          </a:solidFill>
          <a:effectLst>
            <a:softEdge rad="38100"/>
          </a:effectLst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2000" dirty="0"/>
              <a:t>Line Graph Displaying Scores for Epochs Tested</a:t>
            </a:r>
          </a:p>
        </p:txBody>
      </p:sp>
    </p:spTree>
    <p:extLst>
      <p:ext uri="{BB962C8B-B14F-4D97-AF65-F5344CB8AC3E}">
        <p14:creationId xmlns:p14="http://schemas.microsoft.com/office/powerpoint/2010/main" val="1237007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E4C07-A5A6-7EAF-6DDA-093C25974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975"/>
            <a:ext cx="10515600" cy="914400"/>
          </a:xfrm>
          <a:solidFill>
            <a:schemeClr val="bg1">
              <a:alpha val="50000"/>
            </a:schemeClr>
          </a:solidFill>
          <a:effectLst>
            <a:softEdge rad="635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  <a:cs typeface="Cavolini" panose="020B0502040204020203" pitchFamily="66" charset="0"/>
              </a:rPr>
              <a:t>Output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5636-83AC-977E-3EC7-6B8B8A13C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4725"/>
            <a:ext cx="10515600" cy="3032125"/>
          </a:xfrm>
          <a:solidFill>
            <a:schemeClr val="bg1">
              <a:alpha val="60000"/>
            </a:schemeClr>
          </a:solidFill>
          <a:effectLst>
            <a:softEdge rad="63500"/>
          </a:effectLst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Pros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Good with nature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Cons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Bad with people, modern architecture, defined lines/boundaries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For detailed photos, the paintings mostly become blurred and hard to discern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Translation among photos varies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Almost everything is pixelated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rPr>
              <a:t>Good or Bad?</a:t>
            </a:r>
          </a:p>
        </p:txBody>
      </p:sp>
    </p:spTree>
    <p:extLst>
      <p:ext uri="{BB962C8B-B14F-4D97-AF65-F5344CB8AC3E}">
        <p14:creationId xmlns:p14="http://schemas.microsoft.com/office/powerpoint/2010/main" val="530822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oogle Shape;105;p20">
            <a:extLst>
              <a:ext uri="{FF2B5EF4-FFF2-40B4-BE49-F238E27FC236}">
                <a16:creationId xmlns:a16="http://schemas.microsoft.com/office/drawing/2014/main" id="{49940364-BACA-4018-DA84-72FD6A0CE69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4488" y="1844675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" name="Google Shape;106;p20">
            <a:extLst>
              <a:ext uri="{FF2B5EF4-FFF2-40B4-BE49-F238E27FC236}">
                <a16:creationId xmlns:a16="http://schemas.microsoft.com/office/drawing/2014/main" id="{9E3A4041-229D-04A3-1D3D-D925D8B4383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2075" y="1844675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 descr="A picture containing nature&#10;&#10;Description automatically generated">
            <a:extLst>
              <a:ext uri="{FF2B5EF4-FFF2-40B4-BE49-F238E27FC236}">
                <a16:creationId xmlns:a16="http://schemas.microsoft.com/office/drawing/2014/main" id="{9EB12D85-1A0C-FAA1-49E0-5BBF03EF93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913" y="1844675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Google Shape;107;p20" descr="A close-up of a river&#10;&#10;Description automatically generated with low confidence">
            <a:extLst>
              <a:ext uri="{FF2B5EF4-FFF2-40B4-BE49-F238E27FC236}">
                <a16:creationId xmlns:a16="http://schemas.microsoft.com/office/drawing/2014/main" id="{07B7BD90-F9A0-8544-BE2D-9E8363D4A527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12163" y="1844675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Google Shape;109;p20">
            <a:extLst>
              <a:ext uri="{FF2B5EF4-FFF2-40B4-BE49-F238E27FC236}">
                <a16:creationId xmlns:a16="http://schemas.microsoft.com/office/drawing/2014/main" id="{95FDE15B-0EF3-B866-093F-F888E996441D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14488" y="4100513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" name="Google Shape;108;p20">
            <a:extLst>
              <a:ext uri="{FF2B5EF4-FFF2-40B4-BE49-F238E27FC236}">
                <a16:creationId xmlns:a16="http://schemas.microsoft.com/office/drawing/2014/main" id="{37B9CA37-363B-DB48-6503-E466BF926EAE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02075" y="4100513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Google Shape;111;p20">
            <a:extLst>
              <a:ext uri="{FF2B5EF4-FFF2-40B4-BE49-F238E27FC236}">
                <a16:creationId xmlns:a16="http://schemas.microsoft.com/office/drawing/2014/main" id="{67554612-65C9-4AB0-7242-7B64555FE511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57913" y="4100513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Google Shape;112;p20" descr="A body of water with trees around it&#10;&#10;Description automatically generated with medium confidence">
            <a:extLst>
              <a:ext uri="{FF2B5EF4-FFF2-40B4-BE49-F238E27FC236}">
                <a16:creationId xmlns:a16="http://schemas.microsoft.com/office/drawing/2014/main" id="{6F226153-506C-0843-9757-034975C20740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412163" y="4100513"/>
            <a:ext cx="2193925" cy="219392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BF4B63-E97D-72C9-F3FA-1E6397B9F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3690"/>
            <a:ext cx="10515600" cy="914400"/>
          </a:xfrm>
          <a:solidFill>
            <a:schemeClr val="bg1">
              <a:alpha val="50000"/>
            </a:schemeClr>
          </a:solidFill>
          <a:effectLst>
            <a:softEdge rad="635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Lucida Calligraphy" panose="03010101010101010101" pitchFamily="66" charset="0"/>
                <a:cs typeface="Cavolini" panose="020B0502040204020203" pitchFamily="66" charset="0"/>
              </a:rPr>
              <a:t>Good Example Outputs</a:t>
            </a:r>
          </a:p>
        </p:txBody>
      </p:sp>
    </p:spTree>
    <p:extLst>
      <p:ext uri="{BB962C8B-B14F-4D97-AF65-F5344CB8AC3E}">
        <p14:creationId xmlns:p14="http://schemas.microsoft.com/office/powerpoint/2010/main" val="729181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</TotalTime>
  <Words>539</Words>
  <Application>Microsoft Office PowerPoint</Application>
  <PresentationFormat>Widescreen</PresentationFormat>
  <Paragraphs>106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Century</vt:lpstr>
      <vt:lpstr>Lucida Calligraphy</vt:lpstr>
      <vt:lpstr>Wingdings</vt:lpstr>
      <vt:lpstr>Office Theme</vt:lpstr>
      <vt:lpstr>Artificially Creative Demo 1</vt:lpstr>
      <vt:lpstr>Competition Introduction/ Business Understanding</vt:lpstr>
      <vt:lpstr>Data Acquisition</vt:lpstr>
      <vt:lpstr>Model Description</vt:lpstr>
      <vt:lpstr>Description/Deployment of Our Baseline Model</vt:lpstr>
      <vt:lpstr>Performance Evaluation from Our Baseline Model</vt:lpstr>
      <vt:lpstr>Performance Comparison</vt:lpstr>
      <vt:lpstr>Output Observations</vt:lpstr>
      <vt:lpstr>Good Example Outputs</vt:lpstr>
      <vt:lpstr>Bad Example Outputs</vt:lpstr>
      <vt:lpstr>Roadblocks</vt:lpstr>
      <vt:lpstr>Possible Future Steps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Artificially Creative Demo 1</dc:title>
  <dc:creator>Arun Agarwal</dc:creator>
  <cp:lastModifiedBy>George Aeillo</cp:lastModifiedBy>
  <cp:revision>4</cp:revision>
  <dcterms:created xsi:type="dcterms:W3CDTF">2023-02-21T20:33:17Z</dcterms:created>
  <dcterms:modified xsi:type="dcterms:W3CDTF">2023-02-21T23:55:24Z</dcterms:modified>
</cp:coreProperties>
</file>

<file path=docProps/thumbnail.jpeg>
</file>